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2" r:id="rId4"/>
    <p:sldId id="273" r:id="rId5"/>
    <p:sldId id="274" r:id="rId6"/>
    <p:sldId id="280" r:id="rId7"/>
    <p:sldId id="275" r:id="rId8"/>
    <p:sldId id="287" r:id="rId9"/>
    <p:sldId id="262" r:id="rId10"/>
    <p:sldId id="277" r:id="rId11"/>
    <p:sldId id="281" r:id="rId12"/>
    <p:sldId id="282" r:id="rId13"/>
    <p:sldId id="278" r:id="rId14"/>
    <p:sldId id="279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e Kirchoff" initials="BK" lastIdx="0" clrIdx="0">
    <p:extLst>
      <p:ext uri="{19B8F6BF-5375-455C-9EA6-DF929625EA0E}">
        <p15:presenceInfo xmlns:p15="http://schemas.microsoft.com/office/powerpoint/2012/main" userId="Brianne Kircho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0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6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4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2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7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1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0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512B2-E008-40C6-9CA8-E1B2A57F54B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3F0BE8-877A-498B-BE26-009FACFD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2502898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Alexandria Central School District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Budget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22, 2022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394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6034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102.45%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Solar Refund: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2020 = $1,087.48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2021 = $1,425.32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 track for highest revenue to date for 2022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lectricity Rates Cartoons and Comics - funny pictures from Cartoon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61" y="1877422"/>
            <a:ext cx="5262284" cy="32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9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4990611" cy="2846034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Administration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$96,922  $105,141 = 8.48%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Facility Rental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$11,093  $11,518 = 3.83%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Distance 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$18,215  $18,840 = 3.43%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Jefferson/Lewis/Hamilton/Herkimer/Oneida BOCES - Home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84" y="1839884"/>
            <a:ext cx="3445625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3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BOCES (cont’d)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4990611" cy="2846034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One to One Aides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$40,579  $42,872 = 5.70%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CTE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$9,745/pupil  $10,121/pupil = 3.85%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Jefferson/Lewis/Hamilton/Herkimer/Oneida BOCES - Home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84" y="1839884"/>
            <a:ext cx="3445625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Trash Removal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arbage cartoon Images, Stock Photos &amp; Vectors | Shutter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44" y="1798562"/>
            <a:ext cx="4180090" cy="28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591600" cy="243840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6 Yard Dumpster Svc: </a:t>
            </a:r>
            <a:r>
              <a:rPr lang="en-US" sz="1400" dirty="0" smtClean="0">
                <a:sym typeface="Wingdings" panose="05000000000000000000" pitchFamily="2" charset="2"/>
              </a:rPr>
              <a:t>18.00%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8 </a:t>
            </a:r>
            <a:r>
              <a:rPr lang="en-US" dirty="0"/>
              <a:t>Yard Dumpster Svc: </a:t>
            </a:r>
            <a:r>
              <a:rPr lang="en-US" sz="1400" dirty="0" smtClean="0">
                <a:sym typeface="Wingdings" panose="05000000000000000000" pitchFamily="2" charset="2"/>
              </a:rPr>
              <a:t>9.20%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Fuel / Environmental Charge: </a:t>
            </a:r>
            <a:r>
              <a:rPr lang="en-US" sz="1400" dirty="0" smtClean="0">
                <a:sym typeface="Wingdings" panose="05000000000000000000" pitchFamily="2" charset="2"/>
              </a:rPr>
              <a:t>109.14%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591600" cy="243840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Millers Meat Market =</a:t>
            </a:r>
            <a:r>
              <a:rPr lang="en-US" sz="1600" dirty="0" smtClean="0">
                <a:sym typeface="Wingdings" panose="05000000000000000000" pitchFamily="2" charset="2"/>
              </a:rPr>
              <a:t> 22.57%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USDA Supplement Expected to End June 30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Increase in Supplement from General Fund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$75,000  $100,000</a:t>
            </a:r>
            <a:endParaRPr lang="en-US" sz="14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  <p:pic>
        <p:nvPicPr>
          <p:cNvPr id="4098" name="Picture 2" descr="Every Chicken Plus Meal Is Freshly Cooked To Order - Cartoon Chicken  Holding A Sign - Free Transparent PNG Clipart Images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98" y="1597831"/>
            <a:ext cx="3357562" cy="38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4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We Now?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04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22, 2022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Budgeted Expenditures = $15,030,670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$813,573 (5.62%)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 Cap = 3.95%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Proposing Tax Levy = 3.90%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74330"/>
              </p:ext>
            </p:extLst>
          </p:nvPr>
        </p:nvGraphicFramePr>
        <p:xfrm>
          <a:off x="2688969" y="1438305"/>
          <a:ext cx="6448302" cy="3278505"/>
        </p:xfrm>
        <a:graphic>
          <a:graphicData uri="http://schemas.openxmlformats.org/drawingml/2006/table">
            <a:tbl>
              <a:tblPr/>
              <a:tblGrid>
                <a:gridCol w="123702">
                  <a:extLst>
                    <a:ext uri="{9D8B030D-6E8A-4147-A177-3AD203B41FA5}">
                      <a16:colId xmlns:a16="http://schemas.microsoft.com/office/drawing/2014/main" val="394686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681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98355027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08962306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62965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307291631"/>
                    </a:ext>
                  </a:extLst>
                </a:gridCol>
              </a:tblGrid>
              <a:tr h="100012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 BASED ON LAST YEAR'S ASSESSED VALUES &amp; EQUALIZATION RATES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277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2120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Property Assessment Value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2833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$50,000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$100,000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$150,000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$200,000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84248"/>
                  </a:ext>
                </a:extLst>
              </a:tr>
              <a:tr h="200025">
                <a:tc rowSpan="4">
                  <a:txBody>
                    <a:bodyPr/>
                    <a:lstStyle/>
                    <a:p>
                      <a:pPr rtl="0" fontAlgn="ctr"/>
                      <a:endParaRPr lang="en-US">
                        <a:effectLst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$6.48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$12.97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$19.45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$25.93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9583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$12.97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$25.93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$38.90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$51.87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72344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$19.45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$38.90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$58.35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68817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3.9%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$25.28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$50.57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$75.85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$101.14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0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5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Of Wise Owl Asking For Any Questions Royalty Free Cliparts,  Vectors, And Stock Illustration. Image 5504348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20" y="1225058"/>
            <a:ext cx="5039879" cy="42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7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Recap…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7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25, 2022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Budgeted Expenditures = $15,107,019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$875,833 (6.15%)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Aid Increase = $102,693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Gap = $859,462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7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15, 2022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 Cap = 3.95%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 to close the gap: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Expenditures = $14,944,306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Appropriated Fund Balance $850,000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$1,350,000</a:t>
            </a:r>
          </a:p>
        </p:txBody>
      </p:sp>
    </p:spTree>
    <p:extLst>
      <p:ext uri="{BB962C8B-B14F-4D97-AF65-F5344CB8AC3E}">
        <p14:creationId xmlns:p14="http://schemas.microsoft.com/office/powerpoint/2010/main" val="417421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15, 2022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 Revenue Sources: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Village of A Bay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Hammond CSD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Gap = $73,667</a:t>
            </a:r>
          </a:p>
        </p:txBody>
      </p:sp>
    </p:spTree>
    <p:extLst>
      <p:ext uri="{BB962C8B-B14F-4D97-AF65-F5344CB8AC3E}">
        <p14:creationId xmlns:p14="http://schemas.microsoft.com/office/powerpoint/2010/main" val="131060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591600" cy="3195168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3.30%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Non-Instructional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3.25%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Insurance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7.00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TRS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5.00%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ERS </a:t>
            </a:r>
            <a:r>
              <a:rPr 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Decrease</a:t>
            </a:r>
            <a:endParaRPr lang="en-US" sz="1800" i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28.42% -- Effective </a:t>
            </a:r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February 2023 </a:t>
            </a:r>
            <a:endParaRPr lang="en-U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  <p:pic>
        <p:nvPicPr>
          <p:cNvPr id="5122" name="Picture 2" descr="Cartoon Boy Showing Salary Cheque Vector Stock Vector | Adobe 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31" y="1676305"/>
            <a:ext cx="3439564" cy="37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4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New?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0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726463"/>
            <a:ext cx="10773293" cy="54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Fuel, Gas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igh cost of heating oil cartoon by Dave Granlund. Here.. the deed and keys  to my house...How 'bout we call it even. | Editorial cartoon, Hvac humor, Heating  o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138" y="1309172"/>
            <a:ext cx="5470525" cy="42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6034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 Oil – Main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$1.8331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$2.6065 = 42.19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 Oil – Garage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$2.1990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$2.8910 = 31.47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$2.2980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$3.0871 = 34.34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Gasoline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30–40% Increase as per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Fin’l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Advisors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3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810</TotalTime>
  <Words>383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Times New Roman</vt:lpstr>
      <vt:lpstr>Wingdings</vt:lpstr>
      <vt:lpstr>Organic</vt:lpstr>
      <vt:lpstr>Alexandria Central School District </vt:lpstr>
      <vt:lpstr>Let’s Recap…</vt:lpstr>
      <vt:lpstr>January 25, 2022</vt:lpstr>
      <vt:lpstr>February 15, 2022</vt:lpstr>
      <vt:lpstr>February 15, 2022</vt:lpstr>
      <vt:lpstr>Don’t Forget</vt:lpstr>
      <vt:lpstr>What’s New?</vt:lpstr>
      <vt:lpstr>PowerPoint Presentation</vt:lpstr>
      <vt:lpstr>Fuel, Gas</vt:lpstr>
      <vt:lpstr>Electric</vt:lpstr>
      <vt:lpstr>BOCES</vt:lpstr>
      <vt:lpstr>BOCES (cont’d)</vt:lpstr>
      <vt:lpstr>Trash Removal</vt:lpstr>
      <vt:lpstr>Food</vt:lpstr>
      <vt:lpstr>Where Are We Now?</vt:lpstr>
      <vt:lpstr>March 22,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Brianne Kirchoff</dc:creator>
  <cp:lastModifiedBy>Brianne Kirchoff</cp:lastModifiedBy>
  <cp:revision>61</cp:revision>
  <dcterms:created xsi:type="dcterms:W3CDTF">2022-02-08T14:37:11Z</dcterms:created>
  <dcterms:modified xsi:type="dcterms:W3CDTF">2022-03-22T21:03:50Z</dcterms:modified>
</cp:coreProperties>
</file>